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62" r:id="rId3"/>
    <p:sldId id="260" r:id="rId4"/>
    <p:sldId id="257" r:id="rId5"/>
    <p:sldId id="258" r:id="rId6"/>
    <p:sldId id="261" r:id="rId7"/>
    <p:sldId id="259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406" autoAdjust="0"/>
  </p:normalViewPr>
  <p:slideViewPr>
    <p:cSldViewPr>
      <p:cViewPr>
        <p:scale>
          <a:sx n="138" d="100"/>
          <a:sy n="138" d="100"/>
        </p:scale>
        <p:origin x="-276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28937-EFC2-488C-A47F-04DC9CC2BD82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A117E-2AD3-417F-B29C-8D760AE9C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27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-Real world data meaning not already cleaned/processed</a:t>
            </a:r>
          </a:p>
          <a:p>
            <a:r>
              <a:rPr lang="en-US" dirty="0" smtClean="0"/>
              <a:t>-First</a:t>
            </a:r>
            <a:r>
              <a:rPr lang="en-US" baseline="0" dirty="0" smtClean="0"/>
              <a:t> big project, so will use some project management techniques as well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A117E-2AD3-417F-B29C-8D760AE9C4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38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A117E-2AD3-417F-B29C-8D760AE9C4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55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Pending due </a:t>
            </a:r>
            <a:r>
              <a:rPr lang="en-US" dirty="0" err="1" smtClean="0"/>
              <a:t>dilegence</a:t>
            </a:r>
            <a:r>
              <a:rPr lang="en-US" dirty="0" smtClean="0"/>
              <a:t>/Literature review</a:t>
            </a:r>
          </a:p>
          <a:p>
            <a:endParaRPr lang="en-US" dirty="0" smtClean="0"/>
          </a:p>
          <a:p>
            <a:r>
              <a:rPr lang="en-US" dirty="0" smtClean="0"/>
              <a:t>Idea comes from successfully arbitraging in the past. There are signals that show a price movement (i.e.</a:t>
            </a:r>
            <a:r>
              <a:rPr lang="en-US" baseline="0" dirty="0" smtClean="0"/>
              <a:t> higher than normal levels of trading and/or social media postings)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A117E-2AD3-417F-B29C-8D760AE9C4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5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Coinmarketcap</a:t>
            </a:r>
            <a:r>
              <a:rPr lang="en-US" baseline="0" dirty="0" smtClean="0"/>
              <a:t> aggregates exchanges together</a:t>
            </a:r>
            <a:endParaRPr lang="en-US" dirty="0" smtClean="0"/>
          </a:p>
          <a:p>
            <a:r>
              <a:rPr lang="en-US" dirty="0" err="1" smtClean="0"/>
              <a:t>Blockchain</a:t>
            </a:r>
            <a:r>
              <a:rPr lang="en-US" dirty="0" smtClean="0"/>
              <a:t> is basically a public database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A117E-2AD3-417F-B29C-8D760AE9C4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79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-Not working in a vacuum, because others have done </a:t>
            </a:r>
            <a:r>
              <a:rPr lang="en-US" dirty="0" err="1" smtClean="0"/>
              <a:t>simialr</a:t>
            </a:r>
            <a:r>
              <a:rPr lang="en-US" dirty="0" smtClean="0"/>
              <a:t> projects to</a:t>
            </a:r>
            <a:r>
              <a:rPr lang="en-US" baseline="0" dirty="0" smtClean="0"/>
              <a:t> automate trading it is much more difficult to make predictions. I’ve noticed its only easy to trade on small platforms where liquidity is low. </a:t>
            </a:r>
          </a:p>
          <a:p>
            <a:r>
              <a:rPr lang="en-US" baseline="0" dirty="0" smtClean="0"/>
              <a:t>-Crypto is international, but I can only reliably obtain data in English</a:t>
            </a:r>
          </a:p>
          <a:p>
            <a:r>
              <a:rPr lang="en-US" baseline="0" dirty="0" smtClean="0"/>
              <a:t>-A lot of folks do not want bots sucking up bandwidth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A117E-2AD3-417F-B29C-8D760AE9C4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06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trends.google.com/trends/?geo=US" TargetMode="Externa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hyperlink" Target="https://ethereum.org/" TargetMode="External"/><Relationship Id="rId5" Type="http://schemas.openxmlformats.org/officeDocument/2006/relationships/hyperlink" Target="https://coinmarketcap.com/currencies/ethereum/historical-data/?start=20130428&amp;end=20200130" TargetMode="External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kaggle.com/mrisdal/visualizing-average-ether-costs-over-time" TargetMode="Externa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hyperlink" Target="https://www.reddit.com/r/CryptoCurrency/comments/7n47be/i_built_these_3_fundamental_valuation_models_for/" TargetMode="External"/><Relationship Id="rId5" Type="http://schemas.openxmlformats.org/officeDocument/2006/relationships/hyperlink" Target="https://medium.com/@100trillionUSD/modeling-bitcoins-value-with-scarcity-91fa0fc03e25" TargetMode="External"/><Relationship Id="rId4" Type="http://schemas.openxmlformats.org/officeDocument/2006/relationships/hyperlink" Target="https://royalsocietypublishing.org/doi/full/10.1098/rsif.2014.062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Cryptocurrency</a:t>
            </a:r>
            <a:r>
              <a:rPr lang="en-US" dirty="0"/>
              <a:t> </a:t>
            </a:r>
            <a:r>
              <a:rPr lang="en-US" dirty="0" smtClean="0"/>
              <a:t>Price prediction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Jimmy </a:t>
            </a:r>
            <a:r>
              <a:rPr lang="en-US" dirty="0" err="1" smtClean="0"/>
              <a:t>Nunnally</a:t>
            </a:r>
            <a:endParaRPr lang="en-US" dirty="0" smtClean="0"/>
          </a:p>
          <a:p>
            <a:r>
              <a:rPr lang="en-US" dirty="0" smtClean="0"/>
              <a:t>UMBC Data 606</a:t>
            </a:r>
          </a:p>
          <a:p>
            <a:r>
              <a:rPr lang="en-US" dirty="0" smtClean="0"/>
              <a:t>Spring 2020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28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99"/>
    </mc:Choice>
    <mc:Fallback>
      <p:transition spd="slow" advTm="13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tuning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3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56"/>
    </mc:Choice>
    <mc:Fallback xmlns="">
      <p:transition spd="slow" advTm="7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UMBC alumni, degree in Financial Economics</a:t>
            </a:r>
          </a:p>
          <a:p>
            <a:r>
              <a:rPr lang="en-US" dirty="0" smtClean="0"/>
              <a:t>Operations research for Department of the Army</a:t>
            </a:r>
          </a:p>
          <a:p>
            <a:r>
              <a:rPr lang="en-US" dirty="0" smtClean="0"/>
              <a:t>Going to keep working for the Federal government, preferably in law enforcement</a:t>
            </a:r>
          </a:p>
          <a:p>
            <a:r>
              <a:rPr lang="en-US" dirty="0"/>
              <a:t>Idea comes from successfully </a:t>
            </a:r>
            <a:r>
              <a:rPr lang="en-US" dirty="0" smtClean="0"/>
              <a:t>trading/ arbitraging </a:t>
            </a:r>
            <a:r>
              <a:rPr lang="en-US" dirty="0"/>
              <a:t>in the past. There are signals that show a price movement (i.e. higher than normal levels of </a:t>
            </a:r>
            <a:r>
              <a:rPr lang="en-US" dirty="0" smtClean="0"/>
              <a:t>trading, social </a:t>
            </a:r>
            <a:r>
              <a:rPr lang="en-US" dirty="0"/>
              <a:t>media </a:t>
            </a:r>
            <a:r>
              <a:rPr lang="en-US" dirty="0" smtClean="0"/>
              <a:t>postings, etc.) </a:t>
            </a:r>
            <a:endParaRPr lang="en-US" dirty="0"/>
          </a:p>
          <a:p>
            <a:pPr marL="13716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0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00"/>
    </mc:Choice>
    <mc:Fallback xmlns="">
      <p:transition spd="slow" advTm="30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techniques learned throughout the </a:t>
            </a:r>
            <a:r>
              <a:rPr lang="en-US" dirty="0" err="1" smtClean="0"/>
              <a:t>datascience</a:t>
            </a:r>
            <a:r>
              <a:rPr lang="en-US" dirty="0" smtClean="0"/>
              <a:t> program. Full scope of work includes: </a:t>
            </a:r>
          </a:p>
          <a:p>
            <a:pPr lvl="1"/>
            <a:r>
              <a:rPr lang="en-US" dirty="0" smtClean="0"/>
              <a:t>Find “real world” data</a:t>
            </a:r>
          </a:p>
          <a:p>
            <a:pPr lvl="1"/>
            <a:r>
              <a:rPr lang="en-US" dirty="0" smtClean="0"/>
              <a:t>Explore/clean</a:t>
            </a:r>
          </a:p>
          <a:p>
            <a:pPr lvl="1"/>
            <a:r>
              <a:rPr lang="en-US" dirty="0" smtClean="0"/>
              <a:t>Apply machine learning to develop a utilizable model that is of interest to others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5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16"/>
    </mc:Choice>
    <mc:Fallback xmlns="">
      <p:transition spd="slow" advTm="26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dirty="0" smtClean="0"/>
              <a:t>A digital </a:t>
            </a:r>
            <a:r>
              <a:rPr lang="en-US" dirty="0"/>
              <a:t>asset designed to work as a medium of exchange that uses strong cryptography to secure financial transactions, control the creation of additional units, and verify the transfer of assets</a:t>
            </a:r>
            <a:r>
              <a:rPr lang="en-US" dirty="0" smtClean="0"/>
              <a:t>.</a:t>
            </a:r>
          </a:p>
          <a:p>
            <a:r>
              <a:rPr lang="en-US" dirty="0"/>
              <a:t>Came around with Satoshi </a:t>
            </a:r>
            <a:r>
              <a:rPr lang="en-US" dirty="0" err="1"/>
              <a:t>Nakoamoto’s</a:t>
            </a:r>
            <a:r>
              <a:rPr lang="en-US" dirty="0"/>
              <a:t> whitepaper on </a:t>
            </a:r>
            <a:r>
              <a:rPr lang="en-US" dirty="0" err="1"/>
              <a:t>Bitcoin</a:t>
            </a:r>
            <a:r>
              <a:rPr lang="en-US" dirty="0"/>
              <a:t> in </a:t>
            </a:r>
            <a:r>
              <a:rPr lang="en-US" dirty="0" smtClean="0"/>
              <a:t>2009 and has since resulted in thousands of similar digital assets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9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56"/>
    </mc:Choice>
    <mc:Fallback xmlns="">
      <p:transition spd="slow" advTm="27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Will center around a specific </a:t>
            </a:r>
            <a:r>
              <a:rPr lang="en-US" dirty="0" err="1" smtClean="0"/>
              <a:t>blockchain</a:t>
            </a:r>
            <a:r>
              <a:rPr lang="en-US" dirty="0" smtClean="0"/>
              <a:t> based </a:t>
            </a:r>
            <a:r>
              <a:rPr lang="en-US" dirty="0" err="1" smtClean="0"/>
              <a:t>cryptocurrency</a:t>
            </a:r>
            <a:r>
              <a:rPr lang="en-US" dirty="0" smtClean="0"/>
              <a:t>(</a:t>
            </a:r>
            <a:r>
              <a:rPr lang="en-US" dirty="0" err="1" smtClean="0"/>
              <a:t>Ethereum</a:t>
            </a:r>
            <a:r>
              <a:rPr lang="en-US" dirty="0" smtClean="0"/>
              <a:t>) and will look into aspects like:</a:t>
            </a:r>
          </a:p>
          <a:p>
            <a:pPr lvl="1"/>
            <a:r>
              <a:rPr lang="en-US" dirty="0" smtClean="0"/>
              <a:t>Price</a:t>
            </a:r>
          </a:p>
          <a:p>
            <a:pPr lvl="1"/>
            <a:r>
              <a:rPr lang="en-US" dirty="0" smtClean="0"/>
              <a:t>Utility</a:t>
            </a:r>
          </a:p>
          <a:p>
            <a:pPr lvl="1"/>
            <a:r>
              <a:rPr lang="en-US" dirty="0" smtClean="0"/>
              <a:t>Adoption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52"/>
    </mc:Choice>
    <mc:Fallback xmlns="">
      <p:transition spd="slow" advTm="25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Primary:</a:t>
            </a:r>
          </a:p>
          <a:p>
            <a:pPr lvl="1"/>
            <a:r>
              <a:rPr lang="en-US" dirty="0" smtClean="0"/>
              <a:t>Arbitrage/short </a:t>
            </a:r>
            <a:r>
              <a:rPr lang="en-US" dirty="0" smtClean="0"/>
              <a:t>term </a:t>
            </a:r>
            <a:r>
              <a:rPr lang="en-US" dirty="0" smtClean="0"/>
              <a:t>pricing model: using exchange </a:t>
            </a:r>
            <a:r>
              <a:rPr lang="en-US" dirty="0" err="1" smtClean="0"/>
              <a:t>api’s</a:t>
            </a:r>
            <a:r>
              <a:rPr lang="en-US" dirty="0" smtClean="0"/>
              <a:t> to tap into live data feed. Predict short term price movements on each exchange and use this information to determine favorable trades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9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34"/>
    </mc:Choice>
    <mc:Fallback xmlns="">
      <p:transition spd="slow" advTm="40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ea typeface="SimSun"/>
                <a:cs typeface="Times New Roman"/>
              </a:rPr>
              <a:t>Historic pricing data:</a:t>
            </a:r>
          </a:p>
          <a:p>
            <a:pPr marL="400050" lv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u="sng" dirty="0" smtClean="0">
                <a:solidFill>
                  <a:srgbClr val="0000FF"/>
                </a:solidFill>
                <a:ea typeface="SimSun"/>
                <a:cs typeface="Times New Roman"/>
                <a:hlinkClick r:id="rId5"/>
              </a:rPr>
              <a:t>https://coinmarketcap.com/currencies/ethereum/historical-data/?start=20130428&amp;end=20200130</a:t>
            </a:r>
            <a:endParaRPr lang="en-US" dirty="0" smtClean="0">
              <a:ea typeface="SimSun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 smtClean="0">
                <a:ea typeface="SimSun"/>
                <a:cs typeface="Times New Roman"/>
              </a:rPr>
              <a:t>Historic Exchange volume</a:t>
            </a:r>
          </a:p>
          <a:p>
            <a:pPr marL="400050" lv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u="sng" dirty="0" smtClean="0">
                <a:solidFill>
                  <a:srgbClr val="0000FF"/>
                </a:solidFill>
                <a:ea typeface="SimSun"/>
                <a:cs typeface="Times New Roman"/>
                <a:hlinkClick r:id="rId5"/>
              </a:rPr>
              <a:t>https</a:t>
            </a:r>
            <a:r>
              <a:rPr lang="en-US" u="sng" dirty="0">
                <a:solidFill>
                  <a:srgbClr val="0000FF"/>
                </a:solidFill>
                <a:ea typeface="SimSun"/>
                <a:cs typeface="Times New Roman"/>
                <a:hlinkClick r:id="rId5"/>
              </a:rPr>
              <a:t>://</a:t>
            </a:r>
            <a:r>
              <a:rPr lang="en-US" u="sng" dirty="0" smtClean="0">
                <a:solidFill>
                  <a:srgbClr val="0000FF"/>
                </a:solidFill>
                <a:ea typeface="SimSun"/>
                <a:cs typeface="Times New Roman"/>
                <a:hlinkClick r:id="rId5"/>
              </a:rPr>
              <a:t>coinmarketcap.com/currencies/ethereum/historical-data</a:t>
            </a:r>
            <a:r>
              <a:rPr lang="en-US" u="sng" dirty="0">
                <a:solidFill>
                  <a:srgbClr val="0000FF"/>
                </a:solidFill>
                <a:ea typeface="SimSun"/>
                <a:cs typeface="Times New Roman"/>
                <a:hlinkClick r:id="rId5"/>
              </a:rPr>
              <a:t>/?</a:t>
            </a:r>
            <a:r>
              <a:rPr lang="en-US" u="sng" dirty="0" smtClean="0">
                <a:solidFill>
                  <a:srgbClr val="0000FF"/>
                </a:solidFill>
                <a:ea typeface="SimSun"/>
                <a:cs typeface="Times New Roman"/>
                <a:hlinkClick r:id="rId5"/>
              </a:rPr>
              <a:t>start=20130428&amp;end=20200130</a:t>
            </a:r>
            <a:endParaRPr lang="en-US" u="sng" dirty="0" smtClean="0">
              <a:solidFill>
                <a:srgbClr val="0000FF"/>
              </a:solidFill>
              <a:ea typeface="SimSun"/>
              <a:cs typeface="Times New Roman"/>
            </a:endParaRPr>
          </a:p>
          <a:p>
            <a:pPr marL="857250" lvl="3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500" dirty="0">
                <a:ea typeface="SimSun"/>
                <a:cs typeface="Times New Roman"/>
              </a:rPr>
              <a:t>Should also be able to grab on certain exchanges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 err="1" smtClean="0">
                <a:ea typeface="SimSun"/>
                <a:cs typeface="Times New Roman"/>
              </a:rPr>
              <a:t>Blockchain</a:t>
            </a:r>
            <a:r>
              <a:rPr lang="en-US" dirty="0" smtClean="0">
                <a:ea typeface="SimSun"/>
                <a:cs typeface="Times New Roman"/>
              </a:rPr>
              <a:t> </a:t>
            </a:r>
            <a:r>
              <a:rPr lang="en-US" dirty="0">
                <a:ea typeface="SimSun"/>
                <a:cs typeface="Times New Roman"/>
              </a:rPr>
              <a:t>analysis: (full </a:t>
            </a:r>
            <a:r>
              <a:rPr lang="en-US" dirty="0" err="1">
                <a:ea typeface="SimSun"/>
                <a:cs typeface="Times New Roman"/>
              </a:rPr>
              <a:t>blockchain</a:t>
            </a:r>
            <a:r>
              <a:rPr lang="en-US" dirty="0">
                <a:ea typeface="SimSun"/>
                <a:cs typeface="Times New Roman"/>
              </a:rPr>
              <a:t> is public) </a:t>
            </a:r>
            <a:r>
              <a:rPr lang="en-US" dirty="0" smtClean="0">
                <a:ea typeface="SimSun"/>
                <a:cs typeface="Times New Roman"/>
              </a:rPr>
              <a:t>(</a:t>
            </a:r>
            <a:r>
              <a:rPr lang="en-US" dirty="0">
                <a:hlinkClick r:id="rId6"/>
              </a:rPr>
              <a:t>https://ethereum.org/</a:t>
            </a:r>
            <a:r>
              <a:rPr lang="en-US" dirty="0" smtClean="0">
                <a:ea typeface="SimSun"/>
                <a:cs typeface="Times New Roman"/>
              </a:rPr>
              <a:t>)</a:t>
            </a:r>
            <a:endParaRPr lang="en-US" dirty="0">
              <a:ea typeface="SimSun"/>
              <a:cs typeface="Times New Roman"/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buFont typeface="Symbol"/>
              <a:buChar char=""/>
            </a:pPr>
            <a:r>
              <a:rPr lang="en-US" dirty="0">
                <a:ea typeface="SimSun"/>
                <a:cs typeface="Times New Roman"/>
              </a:rPr>
              <a:t>Unique </a:t>
            </a:r>
            <a:r>
              <a:rPr lang="en-US" dirty="0" smtClean="0">
                <a:ea typeface="SimSun"/>
                <a:cs typeface="Times New Roman"/>
              </a:rPr>
              <a:t>addresses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buFont typeface="Symbol"/>
              <a:buChar char=""/>
            </a:pPr>
            <a:r>
              <a:rPr lang="en-US" dirty="0" smtClean="0">
                <a:ea typeface="SimSun"/>
                <a:cs typeface="Times New Roman"/>
              </a:rPr>
              <a:t>Distribution </a:t>
            </a:r>
            <a:r>
              <a:rPr lang="en-US" dirty="0">
                <a:ea typeface="SimSun"/>
                <a:cs typeface="Times New Roman"/>
              </a:rPr>
              <a:t>of assets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"/>
            </a:pPr>
            <a:r>
              <a:rPr lang="en-US" dirty="0">
                <a:ea typeface="SimSun"/>
                <a:cs typeface="Times New Roman"/>
              </a:rPr>
              <a:t>Number of </a:t>
            </a:r>
            <a:r>
              <a:rPr lang="en-US" dirty="0" smtClean="0">
                <a:ea typeface="SimSun"/>
                <a:cs typeface="Times New Roman"/>
              </a:rPr>
              <a:t>transactions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Font typeface="Symbol"/>
              <a:buChar char=""/>
            </a:pPr>
            <a:r>
              <a:rPr lang="en-US" dirty="0" smtClean="0">
                <a:ea typeface="SimSun"/>
                <a:cs typeface="Times New Roman"/>
              </a:rPr>
              <a:t>Search </a:t>
            </a:r>
            <a:r>
              <a:rPr lang="en-US" dirty="0">
                <a:ea typeface="SimSun"/>
                <a:cs typeface="Times New Roman"/>
              </a:rPr>
              <a:t>engine query trends (</a:t>
            </a:r>
            <a:r>
              <a:rPr lang="en-US" u="sng" dirty="0">
                <a:solidFill>
                  <a:srgbClr val="0000FF"/>
                </a:solidFill>
                <a:ea typeface="SimSun"/>
                <a:cs typeface="Times New Roman"/>
                <a:hlinkClick r:id="rId7"/>
              </a:rPr>
              <a:t>https://trends.google.com/trends/?geo=US</a:t>
            </a:r>
            <a:r>
              <a:rPr lang="en-US" dirty="0">
                <a:ea typeface="SimSun"/>
                <a:cs typeface="Times New Roman"/>
              </a:rPr>
              <a:t>) 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"/>
            </a:pPr>
            <a:r>
              <a:rPr lang="en-US" dirty="0">
                <a:ea typeface="SimSun"/>
                <a:cs typeface="Times New Roman"/>
              </a:rPr>
              <a:t>Social media </a:t>
            </a:r>
            <a:r>
              <a:rPr lang="en-US" dirty="0" smtClean="0">
                <a:ea typeface="SimSun"/>
                <a:cs typeface="Times New Roman"/>
              </a:rPr>
              <a:t>mentions (twitter, </a:t>
            </a:r>
            <a:r>
              <a:rPr lang="en-US" dirty="0" err="1" smtClean="0">
                <a:ea typeface="SimSun"/>
                <a:cs typeface="Times New Roman"/>
              </a:rPr>
              <a:t>reddit</a:t>
            </a:r>
            <a:r>
              <a:rPr lang="en-US" dirty="0" smtClean="0">
                <a:ea typeface="SimSun"/>
                <a:cs typeface="Times New Roman"/>
              </a:rPr>
              <a:t>, telegram)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"/>
            </a:pPr>
            <a:r>
              <a:rPr lang="en-US" dirty="0" smtClean="0">
                <a:ea typeface="SimSun"/>
                <a:cs typeface="Times New Roman"/>
              </a:rPr>
              <a:t>Will need to search for a tool that can parse these</a:t>
            </a:r>
          </a:p>
          <a:p>
            <a:pPr marL="585216" lvl="1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 smtClean="0">
                <a:ea typeface="SimSun"/>
                <a:cs typeface="Times New Roman"/>
              </a:rPr>
              <a:t>  </a:t>
            </a:r>
            <a:endParaRPr lang="en-US" dirty="0">
              <a:ea typeface="SimSun"/>
              <a:cs typeface="Times New Roman"/>
            </a:endParaRP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3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628"/>
    </mc:Choice>
    <mc:Fallback xmlns="">
      <p:transition spd="slow" advTm="43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Full block chain is </a:t>
            </a:r>
            <a:r>
              <a:rPr lang="en-US" dirty="0" smtClean="0"/>
              <a:t>180+gbs</a:t>
            </a:r>
            <a:endParaRPr lang="en-US" dirty="0"/>
          </a:p>
          <a:p>
            <a:pPr lvl="0"/>
            <a:r>
              <a:rPr lang="en-US" dirty="0"/>
              <a:t>Similar to stock market theory, </a:t>
            </a:r>
            <a:r>
              <a:rPr lang="en-US" dirty="0" smtClean="0"/>
              <a:t>there is a lot of interest. Inputs are constantly changing and manipulation is rampant. </a:t>
            </a:r>
          </a:p>
          <a:p>
            <a:pPr lvl="0"/>
            <a:r>
              <a:rPr lang="en-US" dirty="0" smtClean="0"/>
              <a:t>Obtaining </a:t>
            </a:r>
            <a:r>
              <a:rPr lang="en-US" dirty="0"/>
              <a:t>data out of the U.S. is onerous and may lead to omissions.</a:t>
            </a:r>
          </a:p>
          <a:p>
            <a:pPr lvl="0"/>
            <a:r>
              <a:rPr lang="en-US" dirty="0"/>
              <a:t>Grabbing live exchange data requires </a:t>
            </a:r>
            <a:r>
              <a:rPr lang="en-US" dirty="0" err="1"/>
              <a:t>api</a:t>
            </a:r>
            <a:r>
              <a:rPr lang="en-US" dirty="0"/>
              <a:t> key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7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227"/>
    </mc:Choice>
    <mc:Fallback xmlns="">
      <p:transition spd="slow" advTm="68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Research/Citations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>
                <a:hlinkClick r:id="rId4"/>
              </a:rPr>
              <a:t>https://royalsocietypublishing.org/doi/full/10.1098/rsif.2014.0623</a:t>
            </a:r>
            <a:endParaRPr lang="en-US" dirty="0"/>
          </a:p>
          <a:p>
            <a:r>
              <a:rPr lang="en-US" u="sng" dirty="0">
                <a:hlinkClick r:id="rId5"/>
              </a:rPr>
              <a:t>https://medium.com/@100trillionUSD/modeling-bitcoins-value-with-scarcity-91fa0fc03e25</a:t>
            </a:r>
            <a:endParaRPr lang="en-US" dirty="0"/>
          </a:p>
          <a:p>
            <a:r>
              <a:rPr lang="en-US" u="sng" dirty="0">
                <a:hlinkClick r:id="rId6"/>
              </a:rPr>
              <a:t>https://www.reddit.com/r/CryptoCurrency/comments/7n47be/i_built_these_3_fundamental_valuation_models_for/</a:t>
            </a:r>
            <a:endParaRPr lang="en-US" dirty="0"/>
          </a:p>
          <a:p>
            <a:r>
              <a:rPr lang="en-US" u="sng" dirty="0">
                <a:hlinkClick r:id="rId7"/>
              </a:rPr>
              <a:t>https://www.kaggle.com/mrisdal/visualizing-average-ether-costs-over-time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2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43"/>
    </mc:Choice>
    <mc:Fallback xmlns="">
      <p:transition spd="slow" advTm="9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1098</TotalTime>
  <Words>458</Words>
  <Application>Microsoft Office PowerPoint</Application>
  <PresentationFormat>On-screen Show (4:3)</PresentationFormat>
  <Paragraphs>65</Paragraphs>
  <Slides>10</Slides>
  <Notes>5</Notes>
  <HiddenSlides>0</HiddenSlides>
  <MMClips>10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Apex</vt:lpstr>
      <vt:lpstr>Cryptocurrency Price prediction</vt:lpstr>
      <vt:lpstr>About me</vt:lpstr>
      <vt:lpstr>Purpose</vt:lpstr>
      <vt:lpstr>Background </vt:lpstr>
      <vt:lpstr>EDA</vt:lpstr>
      <vt:lpstr>Model idea</vt:lpstr>
      <vt:lpstr>Data </vt:lpstr>
      <vt:lpstr>Concerns</vt:lpstr>
      <vt:lpstr>Initial Research/Citations</vt:lpstr>
      <vt:lpstr>Thanks for tuning in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Cryptocurrency</dc:title>
  <dc:creator>Jameson Nunnally</dc:creator>
  <cp:lastModifiedBy>Jimmy</cp:lastModifiedBy>
  <cp:revision>22</cp:revision>
  <dcterms:created xsi:type="dcterms:W3CDTF">2006-08-16T00:00:00Z</dcterms:created>
  <dcterms:modified xsi:type="dcterms:W3CDTF">2020-02-09T21:46:01Z</dcterms:modified>
</cp:coreProperties>
</file>